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7" autoAdjust="0"/>
    <p:restoredTop sz="86437" autoAdjust="0"/>
  </p:normalViewPr>
  <p:slideViewPr>
    <p:cSldViewPr>
      <p:cViewPr varScale="1">
        <p:scale>
          <a:sx n="100" d="100"/>
          <a:sy n="100" d="100"/>
        </p:scale>
        <p:origin x="-87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9798"/>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76C4D6-6D7E-4CBC-AF2B-591F8D4F2BDF}" type="datetimeFigureOut">
              <a:rPr lang="en-US" smtClean="0"/>
              <a:pPr/>
              <a:t>5/3/2012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D7354F-BD99-4F83-8B8E-619A2BA3D3B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sz="1200" b="1" kern="1200" dirty="0" smtClean="0">
                <a:solidFill>
                  <a:schemeClr val="tx1"/>
                </a:solidFill>
                <a:latin typeface="+mn-lt"/>
                <a:ea typeface="+mn-ea"/>
                <a:cs typeface="+mn-cs"/>
              </a:rPr>
              <a:t>PRE-ASSESS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The pre-requisite skills and knowledge are pre-assessed by different areas of the English department, and current TA’s need not worry about any issue of pre-assessment. If a graduate student is selected as an incoming TA they may be considered sufficient for formative assessment. </a:t>
            </a:r>
          </a:p>
          <a:p>
            <a:r>
              <a:rPr lang="en-US" sz="1200" b="1" kern="1200" dirty="0" smtClean="0">
                <a:solidFill>
                  <a:schemeClr val="tx1"/>
                </a:solidFill>
                <a:latin typeface="+mn-lt"/>
                <a:ea typeface="+mn-ea"/>
                <a:cs typeface="+mn-cs"/>
              </a:rPr>
              <a:t>FORMATIVE ASSESSMENT</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current TA must provide duplicate note sheets (2 for each of the few current TA’s whose classes will be observed. So, up to six as the incoming TA will not observe more than three in his/her department) detailing observations on which the incoming TA will make notes. They will be filled out during class observation time and be evaluated by the supervising TAs throughout the process. As a midterm assessment, the incoming TA will turn in a quiz given to him/her at the beginning of the process. The quiz will be used to assess the incoming TA’s understanding of the material he/she will be expected to teach. </a:t>
            </a:r>
          </a:p>
          <a:p>
            <a:r>
              <a:rPr lang="en-US" sz="1200" b="1" kern="1200" dirty="0" smtClean="0">
                <a:solidFill>
                  <a:schemeClr val="tx1"/>
                </a:solidFill>
                <a:latin typeface="+mn-lt"/>
                <a:ea typeface="+mn-ea"/>
                <a:cs typeface="+mn-cs"/>
              </a:rPr>
              <a:t>SUMMATIVE ASSESSMENT</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summative assessment is based on the relational mentoring model of teaching. The incoming TA’s mastery of understanding the job of Teaching Assistant will be evaluated by direct discourse between he/she and the current TA. It is a time for the supervising TA to ask questions and let the incoming TA respond and elaborate accordingly. There will be no access to note sheets or any other data, as this final assessment is meant to be informal and an opportunity for the current TA to evaluate intrinsic learning attitudes, deftness in discussing the subject they are hired to teach, and understanding of the responsibilities of a teacher. </a:t>
            </a:r>
          </a:p>
          <a:p>
            <a:r>
              <a:rPr lang="en-US" sz="1200" kern="1200" smtClean="0">
                <a:solidFill>
                  <a:schemeClr val="tx1"/>
                </a:solidFill>
                <a:latin typeface="+mn-lt"/>
                <a:ea typeface="+mn-ea"/>
                <a:cs typeface="+mn-cs"/>
              </a:rPr>
              <a:t>	  </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60D7354F-BD99-4F83-8B8E-619A2BA3D3B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241C44-0099-4440-9F4C-4015AEA3B737}"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57E97-7609-4261-A354-6E8B9CE941F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241C44-0099-4440-9F4C-4015AEA3B737}"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57E97-7609-4261-A354-6E8B9CE941F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241C44-0099-4440-9F4C-4015AEA3B737}"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57E97-7609-4261-A354-6E8B9CE941F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241C44-0099-4440-9F4C-4015AEA3B737}"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57E97-7609-4261-A354-6E8B9CE941F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241C44-0099-4440-9F4C-4015AEA3B737}"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57E97-7609-4261-A354-6E8B9CE941F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241C44-0099-4440-9F4C-4015AEA3B737}" type="datetimeFigureOut">
              <a:rPr lang="en-US" smtClean="0"/>
              <a:pPr/>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57E97-7609-4261-A354-6E8B9CE941F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241C44-0099-4440-9F4C-4015AEA3B737}" type="datetimeFigureOut">
              <a:rPr lang="en-US" smtClean="0"/>
              <a:pPr/>
              <a:t>5/3/2012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E57E97-7609-4261-A354-6E8B9CE941F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241C44-0099-4440-9F4C-4015AEA3B737}" type="datetimeFigureOut">
              <a:rPr lang="en-US" smtClean="0"/>
              <a:pPr/>
              <a:t>5/3/2012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E57E97-7609-4261-A354-6E8B9CE941F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241C44-0099-4440-9F4C-4015AEA3B737}" type="datetimeFigureOut">
              <a:rPr lang="en-US" smtClean="0"/>
              <a:pPr/>
              <a:t>5/3/2012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E57E97-7609-4261-A354-6E8B9CE941F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241C44-0099-4440-9F4C-4015AEA3B737}" type="datetimeFigureOut">
              <a:rPr lang="en-US" smtClean="0"/>
              <a:pPr/>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57E97-7609-4261-A354-6E8B9CE941F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241C44-0099-4440-9F4C-4015AEA3B737}" type="datetimeFigureOut">
              <a:rPr lang="en-US" smtClean="0"/>
              <a:pPr/>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57E97-7609-4261-A354-6E8B9CE941F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241C44-0099-4440-9F4C-4015AEA3B737}" type="datetimeFigureOut">
              <a:rPr lang="en-US" smtClean="0"/>
              <a:pPr/>
              <a:t>5/3/2012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57E97-7609-4261-A354-6E8B9CE941F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graphicFrame>
        <p:nvGraphicFramePr>
          <p:cNvPr id="5" name="Table 4"/>
          <p:cNvGraphicFramePr>
            <a:graphicFrameLocks noGrp="1"/>
          </p:cNvGraphicFramePr>
          <p:nvPr/>
        </p:nvGraphicFramePr>
        <p:xfrm>
          <a:off x="457200" y="152400"/>
          <a:ext cx="8001000" cy="6438900"/>
        </p:xfrm>
        <a:graphic>
          <a:graphicData uri="http://schemas.openxmlformats.org/drawingml/2006/table">
            <a:tbl>
              <a:tblPr firstRow="1" bandRow="1">
                <a:tableStyleId>{5C22544A-7EE6-4342-B048-85BDC9FD1C3A}</a:tableStyleId>
              </a:tblPr>
              <a:tblGrid>
                <a:gridCol w="1600200"/>
                <a:gridCol w="1600200"/>
                <a:gridCol w="1600200"/>
                <a:gridCol w="1600200"/>
                <a:gridCol w="1600200"/>
              </a:tblGrid>
              <a:tr h="685800">
                <a:tc>
                  <a:txBody>
                    <a:bodyPr/>
                    <a:lstStyle/>
                    <a:p>
                      <a:r>
                        <a:rPr lang="en-US" dirty="0" smtClean="0">
                          <a:latin typeface="Adobe Gothic Std B" pitchFamily="34" charset="-128"/>
                          <a:ea typeface="Adobe Gothic Std B" pitchFamily="34" charset="-128"/>
                        </a:rPr>
                        <a:t>LEARNING TASK</a:t>
                      </a:r>
                      <a:endParaRPr lang="en-US" dirty="0">
                        <a:latin typeface="Adobe Gothic Std B" pitchFamily="34" charset="-128"/>
                        <a:ea typeface="Adobe Gothic Std B" pitchFamily="34" charset="-128"/>
                      </a:endParaRPr>
                    </a:p>
                  </a:txBody>
                  <a:tcPr>
                    <a:solidFill>
                      <a:schemeClr val="bg1">
                        <a:lumMod val="85000"/>
                      </a:schemeClr>
                    </a:solidFill>
                  </a:tcPr>
                </a:tc>
                <a:tc>
                  <a:txBody>
                    <a:bodyPr/>
                    <a:lstStyle/>
                    <a:p>
                      <a:r>
                        <a:rPr lang="en-US" sz="1200" dirty="0" smtClean="0">
                          <a:latin typeface="Adobe Gothic Std B" pitchFamily="34" charset="-128"/>
                          <a:ea typeface="Adobe Gothic Std B" pitchFamily="34" charset="-128"/>
                        </a:rPr>
                        <a:t>OVERARCHING UNDERSTANDING</a:t>
                      </a:r>
                      <a:endParaRPr lang="en-US" sz="1200" dirty="0">
                        <a:latin typeface="Adobe Gothic Std B" pitchFamily="34" charset="-128"/>
                        <a:ea typeface="Adobe Gothic Std B" pitchFamily="34" charset="-128"/>
                      </a:endParaRPr>
                    </a:p>
                  </a:txBody>
                  <a:tcPr>
                    <a:solidFill>
                      <a:schemeClr val="bg1">
                        <a:lumMod val="85000"/>
                      </a:schemeClr>
                    </a:solidFill>
                  </a:tcPr>
                </a:tc>
                <a:tc>
                  <a:txBody>
                    <a:bodyPr/>
                    <a:lstStyle/>
                    <a:p>
                      <a:r>
                        <a:rPr lang="en-US" dirty="0" smtClean="0">
                          <a:latin typeface="Adobe Gothic Std B" pitchFamily="34" charset="-128"/>
                          <a:ea typeface="Adobe Gothic Std B" pitchFamily="34" charset="-128"/>
                        </a:rPr>
                        <a:t>ESSENTIAL</a:t>
                      </a:r>
                      <a:r>
                        <a:rPr lang="en-US" baseline="0" dirty="0" smtClean="0">
                          <a:latin typeface="Adobe Gothic Std B" pitchFamily="34" charset="-128"/>
                          <a:ea typeface="Adobe Gothic Std B" pitchFamily="34" charset="-128"/>
                        </a:rPr>
                        <a:t> QUESTION</a:t>
                      </a:r>
                      <a:endParaRPr lang="en-US" dirty="0">
                        <a:latin typeface="Adobe Gothic Std B" pitchFamily="34" charset="-128"/>
                        <a:ea typeface="Adobe Gothic Std B" pitchFamily="34" charset="-128"/>
                      </a:endParaRPr>
                    </a:p>
                  </a:txBody>
                  <a:tcPr>
                    <a:solidFill>
                      <a:schemeClr val="bg1">
                        <a:lumMod val="85000"/>
                      </a:schemeClr>
                    </a:solidFill>
                  </a:tcPr>
                </a:tc>
                <a:tc>
                  <a:txBody>
                    <a:bodyPr/>
                    <a:lstStyle/>
                    <a:p>
                      <a:r>
                        <a:rPr lang="en-US" dirty="0" smtClean="0">
                          <a:latin typeface="Adobe Gothic Std B" pitchFamily="34" charset="-128"/>
                          <a:ea typeface="Adobe Gothic Std B" pitchFamily="34" charset="-128"/>
                        </a:rPr>
                        <a:t>LEARNING </a:t>
                      </a:r>
                      <a:r>
                        <a:rPr lang="en-US" dirty="0" smtClean="0">
                          <a:latin typeface="Adobe Gothic Std B" pitchFamily="34" charset="-128"/>
                          <a:ea typeface="Adobe Gothic Std B" pitchFamily="34" charset="-128"/>
                        </a:rPr>
                        <a:t>OBJECTIVE</a:t>
                      </a:r>
                      <a:endParaRPr lang="en-US" dirty="0">
                        <a:latin typeface="Adobe Gothic Std B" pitchFamily="34" charset="-128"/>
                        <a:ea typeface="Adobe Gothic Std B" pitchFamily="34" charset="-128"/>
                      </a:endParaRPr>
                    </a:p>
                  </a:txBody>
                  <a:tcPr>
                    <a:solidFill>
                      <a:schemeClr val="bg1">
                        <a:lumMod val="85000"/>
                      </a:schemeClr>
                    </a:solidFill>
                  </a:tcPr>
                </a:tc>
                <a:tc>
                  <a:txBody>
                    <a:bodyPr/>
                    <a:lstStyle/>
                    <a:p>
                      <a:r>
                        <a:rPr lang="en-US" dirty="0" smtClean="0">
                          <a:latin typeface="Adobe Gothic Std B" pitchFamily="34" charset="-128"/>
                          <a:ea typeface="Adobe Gothic Std B" pitchFamily="34" charset="-128"/>
                        </a:rPr>
                        <a:t>ASSESSMENT</a:t>
                      </a:r>
                    </a:p>
                    <a:p>
                      <a:r>
                        <a:rPr lang="en-US" dirty="0" smtClean="0">
                          <a:latin typeface="Adobe Gothic Std B" pitchFamily="34" charset="-128"/>
                          <a:ea typeface="Adobe Gothic Std B" pitchFamily="34" charset="-128"/>
                        </a:rPr>
                        <a:t>EVIDENCE</a:t>
                      </a:r>
                      <a:r>
                        <a:rPr lang="en-US" baseline="0" dirty="0" smtClean="0">
                          <a:latin typeface="Adobe Gothic Std B" pitchFamily="34" charset="-128"/>
                          <a:ea typeface="Adobe Gothic Std B" pitchFamily="34" charset="-128"/>
                        </a:rPr>
                        <a:t> </a:t>
                      </a:r>
                      <a:r>
                        <a:rPr lang="en-US" sz="1050" baseline="0" dirty="0" smtClean="0">
                          <a:latin typeface="Adobe Gothic Std B" pitchFamily="34" charset="-128"/>
                          <a:ea typeface="Adobe Gothic Std B" pitchFamily="34" charset="-128"/>
                        </a:rPr>
                        <a:t>(Data)</a:t>
                      </a:r>
                      <a:endParaRPr lang="en-US" dirty="0">
                        <a:latin typeface="Adobe Gothic Std B" pitchFamily="34" charset="-128"/>
                        <a:ea typeface="Adobe Gothic Std B" pitchFamily="34" charset="-128"/>
                      </a:endParaRPr>
                    </a:p>
                  </a:txBody>
                  <a:tcPr>
                    <a:solidFill>
                      <a:schemeClr val="bg1">
                        <a:lumMod val="85000"/>
                      </a:schemeClr>
                    </a:solidFill>
                  </a:tcPr>
                </a:tc>
              </a:tr>
              <a:tr h="1142683">
                <a:tc>
                  <a:txBody>
                    <a:bodyPr/>
                    <a:lstStyle/>
                    <a:p>
                      <a:r>
                        <a:rPr lang="en-US" sz="2000" dirty="0" smtClean="0">
                          <a:solidFill>
                            <a:schemeClr val="tx1">
                              <a:lumMod val="65000"/>
                              <a:lumOff val="35000"/>
                            </a:schemeClr>
                          </a:solidFill>
                          <a:latin typeface="Adobe Fan Heiti Std B" pitchFamily="34" charset="-128"/>
                          <a:ea typeface="Adobe Fan Heiti Std B" pitchFamily="34" charset="-128"/>
                        </a:rPr>
                        <a:t>Procedural</a:t>
                      </a:r>
                      <a:endParaRPr lang="en-US" sz="2000" dirty="0">
                        <a:solidFill>
                          <a:schemeClr val="tx1">
                            <a:lumMod val="65000"/>
                            <a:lumOff val="35000"/>
                          </a:schemeClr>
                        </a:solidFill>
                        <a:latin typeface="Adobe Fan Heiti Std B" pitchFamily="34" charset="-128"/>
                        <a:ea typeface="Adobe Fan Heiti Std B" pitchFamily="34" charset="-128"/>
                      </a:endParaRPr>
                    </a:p>
                  </a:txBody>
                  <a:tcP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Teaching</a:t>
                      </a:r>
                      <a:endParaRPr lang="en-US" sz="1600" dirty="0"/>
                    </a:p>
                  </a:txBody>
                  <a:tcPr>
                    <a:solidFill>
                      <a:schemeClr val="bg1">
                        <a:lumMod val="85000"/>
                      </a:schemeClr>
                    </a:solidFill>
                  </a:tcPr>
                </a:tc>
                <a:tc>
                  <a:txBody>
                    <a:bodyPr/>
                    <a:lstStyle/>
                    <a:p>
                      <a:r>
                        <a:rPr lang="en-US" dirty="0" smtClean="0"/>
                        <a:t>What are</a:t>
                      </a:r>
                      <a:r>
                        <a:rPr lang="en-US" baseline="0" dirty="0" smtClean="0"/>
                        <a:t> the</a:t>
                      </a:r>
                      <a:r>
                        <a:rPr lang="en-US" dirty="0" smtClean="0"/>
                        <a:t> responsibilities of a TA?</a:t>
                      </a:r>
                      <a:endParaRPr lang="en-US" dirty="0"/>
                    </a:p>
                  </a:txBody>
                  <a:tcPr>
                    <a:solidFill>
                      <a:schemeClr val="bg1">
                        <a:lumMod val="85000"/>
                      </a:schemeClr>
                    </a:solidFill>
                  </a:tcPr>
                </a:tc>
                <a:tc>
                  <a:txBody>
                    <a:bodyPr/>
                    <a:lstStyle/>
                    <a:p>
                      <a:r>
                        <a:rPr lang="en-US" dirty="0" smtClean="0"/>
                        <a:t>The</a:t>
                      </a:r>
                      <a:r>
                        <a:rPr lang="en-US" baseline="0" dirty="0" smtClean="0"/>
                        <a:t> ability to express understanding of the job</a:t>
                      </a:r>
                      <a:endParaRPr lang="en-US" dirty="0"/>
                    </a:p>
                  </a:txBody>
                  <a:tcPr>
                    <a:solidFill>
                      <a:schemeClr val="bg1">
                        <a:lumMod val="85000"/>
                      </a:schemeClr>
                    </a:solidFill>
                  </a:tcPr>
                </a:tc>
                <a:tc>
                  <a:txBody>
                    <a:bodyPr/>
                    <a:lstStyle/>
                    <a:p>
                      <a:r>
                        <a:rPr lang="en-US" dirty="0" smtClean="0"/>
                        <a:t>Note sheets will be evaluated by supervising TA</a:t>
                      </a:r>
                      <a:endParaRPr lang="en-US" dirty="0"/>
                    </a:p>
                  </a:txBody>
                  <a:tcPr>
                    <a:solidFill>
                      <a:schemeClr val="bg1">
                        <a:lumMod val="85000"/>
                      </a:schemeClr>
                    </a:solidFill>
                  </a:tcPr>
                </a:tc>
              </a:tr>
              <a:tr h="1142683">
                <a:tc>
                  <a:txBody>
                    <a:bodyPr/>
                    <a:lstStyle/>
                    <a:p>
                      <a:r>
                        <a:rPr lang="en-US" sz="2800" dirty="0" smtClean="0"/>
                        <a:t>Problem</a:t>
                      </a:r>
                      <a:r>
                        <a:rPr lang="en-US" sz="2800" baseline="0" dirty="0" smtClean="0"/>
                        <a:t> Solving</a:t>
                      </a:r>
                      <a:endParaRPr lang="en-US" sz="2800" dirty="0"/>
                    </a:p>
                  </a:txBody>
                  <a:tcPr>
                    <a:solidFill>
                      <a:schemeClr val="bg1">
                        <a:lumMod val="85000"/>
                      </a:schemeClr>
                    </a:solidFill>
                  </a:tcPr>
                </a:tc>
                <a:tc>
                  <a:txBody>
                    <a:bodyPr/>
                    <a:lstStyle/>
                    <a:p>
                      <a:r>
                        <a:rPr lang="en-US" dirty="0" smtClean="0"/>
                        <a:t>The information they will be expected to teach</a:t>
                      </a:r>
                      <a:endParaRPr lang="en-US" dirty="0"/>
                    </a:p>
                  </a:txBody>
                  <a:tcPr>
                    <a:solidFill>
                      <a:schemeClr val="bg1">
                        <a:lumMod val="85000"/>
                      </a:schemeClr>
                    </a:solidFill>
                  </a:tcPr>
                </a:tc>
                <a:tc>
                  <a:txBody>
                    <a:bodyPr/>
                    <a:lstStyle/>
                    <a:p>
                      <a:r>
                        <a:rPr lang="en-US" dirty="0" smtClean="0"/>
                        <a:t>What will a TA need to teach the students?</a:t>
                      </a:r>
                      <a:endParaRPr lang="en-US" dirty="0"/>
                    </a:p>
                  </a:txBody>
                  <a:tcPr>
                    <a:solidFill>
                      <a:schemeClr val="bg1">
                        <a:lumMod val="85000"/>
                      </a:schemeClr>
                    </a:solidFill>
                  </a:tcPr>
                </a:tc>
                <a:tc>
                  <a:txBody>
                    <a:bodyPr/>
                    <a:lstStyle/>
                    <a:p>
                      <a:r>
                        <a:rPr lang="en-US" dirty="0" smtClean="0"/>
                        <a:t>Incoming TA</a:t>
                      </a:r>
                      <a:r>
                        <a:rPr lang="en-US" baseline="0" dirty="0" smtClean="0"/>
                        <a:t> will take a quiz</a:t>
                      </a:r>
                      <a:endParaRPr lang="en-US" dirty="0"/>
                    </a:p>
                  </a:txBody>
                  <a:tcPr>
                    <a:solidFill>
                      <a:schemeClr val="bg1">
                        <a:lumMod val="85000"/>
                      </a:schemeClr>
                    </a:solidFill>
                  </a:tcPr>
                </a:tc>
                <a:tc>
                  <a:txBody>
                    <a:bodyPr/>
                    <a:lstStyle/>
                    <a:p>
                      <a:r>
                        <a:rPr lang="en-US" dirty="0" smtClean="0"/>
                        <a:t>Quiz will be evaluated by supervising TA</a:t>
                      </a:r>
                      <a:endParaRPr lang="en-US" dirty="0"/>
                    </a:p>
                  </a:txBody>
                  <a:tcPr>
                    <a:solidFill>
                      <a:schemeClr val="bg1">
                        <a:lumMod val="85000"/>
                      </a:schemeClr>
                    </a:solidFill>
                  </a:tcPr>
                </a:tc>
              </a:tr>
              <a:tr h="1142683">
                <a:tc>
                  <a:txBody>
                    <a:bodyPr/>
                    <a:lstStyle/>
                    <a:p>
                      <a:r>
                        <a:rPr lang="en-US" sz="1600" dirty="0" smtClean="0">
                          <a:latin typeface="Adobe Fan Heiti Std B" pitchFamily="34" charset="-128"/>
                          <a:ea typeface="Adobe Fan Heiti Std B" pitchFamily="34" charset="-128"/>
                        </a:rPr>
                        <a:t>Discrimination</a:t>
                      </a:r>
                      <a:endParaRPr lang="en-US" sz="1600" dirty="0">
                        <a:latin typeface="Adobe Fan Heiti Std B" pitchFamily="34" charset="-128"/>
                        <a:ea typeface="Adobe Fan Heiti Std B" pitchFamily="34" charset="-128"/>
                      </a:endParaRPr>
                    </a:p>
                  </a:txBody>
                  <a:tcPr>
                    <a:solidFill>
                      <a:schemeClr val="bg1">
                        <a:lumMod val="85000"/>
                      </a:schemeClr>
                    </a:solidFill>
                  </a:tcPr>
                </a:tc>
                <a:tc>
                  <a:txBody>
                    <a:bodyPr/>
                    <a:lstStyle/>
                    <a:p>
                      <a:r>
                        <a:rPr lang="en-US" sz="1400" dirty="0" smtClean="0">
                          <a:latin typeface="Adobe Fan Heiti Std B" pitchFamily="34" charset="-128"/>
                          <a:ea typeface="Adobe Fan Heiti Std B" pitchFamily="34" charset="-128"/>
                        </a:rPr>
                        <a:t>What it is to be a TA</a:t>
                      </a:r>
                      <a:endParaRPr lang="en-US" sz="1400" dirty="0">
                        <a:latin typeface="Adobe Fan Heiti Std B" pitchFamily="34" charset="-128"/>
                        <a:ea typeface="Adobe Fan Heiti Std B" pitchFamily="34" charset="-128"/>
                      </a:endParaRPr>
                    </a:p>
                  </a:txBody>
                  <a:tcPr>
                    <a:solidFill>
                      <a:schemeClr val="bg1">
                        <a:lumMod val="85000"/>
                      </a:schemeClr>
                    </a:solidFill>
                  </a:tcPr>
                </a:tc>
                <a:tc>
                  <a:txBody>
                    <a:bodyPr/>
                    <a:lstStyle/>
                    <a:p>
                      <a:r>
                        <a:rPr lang="en-US" dirty="0" smtClean="0"/>
                        <a:t>What does a TA do?</a:t>
                      </a:r>
                      <a:endParaRPr lang="en-US" dirty="0"/>
                    </a:p>
                  </a:txBody>
                  <a:tcP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dobe Fan Heiti Std B" pitchFamily="34" charset="-128"/>
                          <a:ea typeface="Adobe Fan Heiti Std B" pitchFamily="34" charset="-128"/>
                          <a:cs typeface="+mn-cs"/>
                        </a:rPr>
                        <a:t> Incoming TAs  will have a more direct</a:t>
                      </a:r>
                      <a:r>
                        <a:rPr lang="en-US" sz="1000" kern="1200" baseline="0" dirty="0" smtClean="0">
                          <a:solidFill>
                            <a:schemeClr val="dk1"/>
                          </a:solidFill>
                          <a:latin typeface="Adobe Fan Heiti Std B" pitchFamily="34" charset="-128"/>
                          <a:ea typeface="Adobe Fan Heiti Std B" pitchFamily="34" charset="-128"/>
                          <a:cs typeface="+mn-cs"/>
                        </a:rPr>
                        <a:t> understanding</a:t>
                      </a:r>
                      <a:r>
                        <a:rPr lang="en-US" sz="1000" kern="1200" dirty="0" smtClean="0">
                          <a:solidFill>
                            <a:schemeClr val="dk1"/>
                          </a:solidFill>
                          <a:latin typeface="Adobe Fan Heiti Std B" pitchFamily="34" charset="-128"/>
                          <a:ea typeface="Adobe Fan Heiti Std B" pitchFamily="34" charset="-128"/>
                          <a:cs typeface="+mn-cs"/>
                        </a:rPr>
                        <a:t> of what they will be doing</a:t>
                      </a:r>
                      <a:r>
                        <a:rPr lang="en-US" sz="1000" kern="1200" baseline="0" dirty="0" smtClean="0">
                          <a:solidFill>
                            <a:schemeClr val="dk1"/>
                          </a:solidFill>
                          <a:latin typeface="Adobe Fan Heiti Std B" pitchFamily="34" charset="-128"/>
                          <a:ea typeface="Adobe Fan Heiti Std B" pitchFamily="34" charset="-128"/>
                          <a:cs typeface="+mn-cs"/>
                        </a:rPr>
                        <a:t> as a teacher from observational experience.  They will be able to answer questions and dialogue  intelligently with the supervising TA regarding his/her coming duties.   </a:t>
                      </a:r>
                      <a:endParaRPr lang="en-US" sz="1000" dirty="0" smtClean="0">
                        <a:latin typeface="Adobe Fan Heiti Std B" pitchFamily="34" charset="-128"/>
                        <a:ea typeface="Adobe Fan Heiti Std B" pitchFamily="34" charset="-128"/>
                      </a:endParaRPr>
                    </a:p>
                    <a:p>
                      <a:endParaRPr lang="en-US" sz="1000" dirty="0">
                        <a:latin typeface="Adobe Fan Heiti Std B" pitchFamily="34" charset="-128"/>
                        <a:ea typeface="Adobe Fan Heiti Std B" pitchFamily="34" charset="-128"/>
                      </a:endParaRPr>
                    </a:p>
                  </a:txBody>
                  <a:tcP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dobe Fan Heiti Std B" pitchFamily="34" charset="-128"/>
                          <a:ea typeface="Adobe Fan Heiti Std B" pitchFamily="34" charset="-128"/>
                          <a:cs typeface="+mn-cs"/>
                        </a:rPr>
                        <a:t>The</a:t>
                      </a:r>
                      <a:r>
                        <a:rPr lang="en-US" sz="1000" kern="1200" baseline="0" dirty="0" smtClean="0">
                          <a:solidFill>
                            <a:schemeClr val="dk1"/>
                          </a:solidFill>
                          <a:latin typeface="Adobe Fan Heiti Std B" pitchFamily="34" charset="-128"/>
                          <a:ea typeface="Adobe Fan Heiti Std B" pitchFamily="34" charset="-128"/>
                          <a:cs typeface="+mn-cs"/>
                        </a:rPr>
                        <a:t> incoming TA</a:t>
                      </a:r>
                      <a:r>
                        <a:rPr lang="en-US" sz="1000" kern="1200" dirty="0" smtClean="0">
                          <a:solidFill>
                            <a:schemeClr val="dk1"/>
                          </a:solidFill>
                          <a:latin typeface="Adobe Fan Heiti Std B" pitchFamily="34" charset="-128"/>
                          <a:ea typeface="Adobe Fan Heiti Std B" pitchFamily="34" charset="-128"/>
                          <a:cs typeface="+mn-cs"/>
                        </a:rPr>
                        <a:t> will</a:t>
                      </a:r>
                      <a:r>
                        <a:rPr lang="en-US" sz="1000" kern="1200" baseline="0" dirty="0" smtClean="0">
                          <a:solidFill>
                            <a:schemeClr val="dk1"/>
                          </a:solidFill>
                          <a:latin typeface="Adobe Fan Heiti Std B" pitchFamily="34" charset="-128"/>
                          <a:ea typeface="Adobe Fan Heiti Std B" pitchFamily="34" charset="-128"/>
                          <a:cs typeface="+mn-cs"/>
                        </a:rPr>
                        <a:t> use notes taken to </a:t>
                      </a:r>
                      <a:r>
                        <a:rPr lang="en-US" sz="1000" kern="1200" dirty="0" smtClean="0">
                          <a:solidFill>
                            <a:schemeClr val="dk1"/>
                          </a:solidFill>
                          <a:latin typeface="Adobe Fan Heiti Std B" pitchFamily="34" charset="-128"/>
                          <a:ea typeface="Adobe Fan Heiti Std B" pitchFamily="34" charset="-128"/>
                          <a:cs typeface="+mn-cs"/>
                        </a:rPr>
                        <a:t>dialogue with the current TA regarding the  hard data,</a:t>
                      </a:r>
                      <a:r>
                        <a:rPr lang="en-US" sz="1000" kern="1200" baseline="0" dirty="0" smtClean="0">
                          <a:solidFill>
                            <a:schemeClr val="dk1"/>
                          </a:solidFill>
                          <a:latin typeface="Adobe Fan Heiti Std B" pitchFamily="34" charset="-128"/>
                          <a:ea typeface="Adobe Fan Heiti Std B" pitchFamily="34" charset="-128"/>
                          <a:cs typeface="+mn-cs"/>
                        </a:rPr>
                        <a:t> advice, </a:t>
                      </a:r>
                      <a:r>
                        <a:rPr lang="en-US" sz="1000" kern="1200" dirty="0" smtClean="0">
                          <a:solidFill>
                            <a:schemeClr val="dk1"/>
                          </a:solidFill>
                          <a:latin typeface="Adobe Fan Heiti Std B" pitchFamily="34" charset="-128"/>
                          <a:ea typeface="Adobe Fan Heiti Std B" pitchFamily="34" charset="-128"/>
                          <a:cs typeface="+mn-cs"/>
                        </a:rPr>
                        <a:t>observations, teaching methods, observing student behavior, attitudes, responsiveness, levels of involvement, styles of learning, and other important elements of student behavior</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dobe Fan Heiti Std B" pitchFamily="34" charset="-128"/>
                          <a:ea typeface="Adobe Fan Heiti Std B" pitchFamily="34" charset="-128"/>
                          <a:cs typeface="+mn-cs"/>
                        </a:rPr>
                        <a:t>The  current TA will assess the incoming TAs learning through direct discourse.</a:t>
                      </a:r>
                      <a:endParaRPr lang="en-US" sz="1000" dirty="0" smtClean="0">
                        <a:latin typeface="Adobe Fan Heiti Std B" pitchFamily="34" charset="-128"/>
                        <a:ea typeface="Adobe Fan Heiti Std B" pitchFamily="34" charset="-128"/>
                      </a:endParaRPr>
                    </a:p>
                    <a:p>
                      <a:endParaRPr lang="en-US" sz="1000" dirty="0">
                        <a:latin typeface="Adobe Fan Heiti Std B" pitchFamily="34" charset="-128"/>
                        <a:ea typeface="Adobe Fan Heiti Std B" pitchFamily="34" charset="-128"/>
                      </a:endParaRPr>
                    </a:p>
                  </a:txBody>
                  <a:tcPr>
                    <a:solidFill>
                      <a:schemeClr val="bg1">
                        <a:lumMod val="85000"/>
                      </a:schemeClr>
                    </a:solidFill>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190</Words>
  <Application>Microsoft Office PowerPoint</Application>
  <PresentationFormat>On-screen Show (4:3)</PresentationFormat>
  <Paragraphs>110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labstech</dc:creator>
  <cp:lastModifiedBy>labstech</cp:lastModifiedBy>
  <cp:revision>17</cp:revision>
  <dcterms:created xsi:type="dcterms:W3CDTF">2012-05-03T17:19:11Z</dcterms:created>
  <dcterms:modified xsi:type="dcterms:W3CDTF">2012-05-03T21:12:59Z</dcterms:modified>
</cp:coreProperties>
</file>